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28" r:id="rId2"/>
    <p:sldId id="278" r:id="rId3"/>
    <p:sldId id="279" r:id="rId4"/>
    <p:sldId id="280" r:id="rId5"/>
    <p:sldId id="281" r:id="rId6"/>
    <p:sldId id="275" r:id="rId7"/>
    <p:sldId id="276" r:id="rId8"/>
    <p:sldId id="282" r:id="rId9"/>
    <p:sldId id="285" r:id="rId10"/>
    <p:sldId id="286" r:id="rId11"/>
    <p:sldId id="287" r:id="rId12"/>
    <p:sldId id="288" r:id="rId13"/>
    <p:sldId id="291" r:id="rId14"/>
    <p:sldId id="292" r:id="rId15"/>
    <p:sldId id="293" r:id="rId16"/>
    <p:sldId id="290" r:id="rId17"/>
    <p:sldId id="272" r:id="rId18"/>
    <p:sldId id="273" r:id="rId19"/>
    <p:sldId id="294" r:id="rId20"/>
    <p:sldId id="274" r:id="rId21"/>
    <p:sldId id="268" r:id="rId22"/>
    <p:sldId id="289" r:id="rId23"/>
    <p:sldId id="298" r:id="rId24"/>
    <p:sldId id="295" r:id="rId25"/>
    <p:sldId id="296" r:id="rId26"/>
    <p:sldId id="297" r:id="rId27"/>
    <p:sldId id="299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E1303-E36B-43CF-9D4F-FAA544D709A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B05A0-3412-4B7F-B755-5329185B3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21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Write a similar program for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Finding the words in a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each word, calculate the count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Assume the file contains the string</a:t>
            </a:r>
          </a:p>
          <a:p>
            <a:pPr lvl="3"/>
            <a:r>
              <a:rPr lang="en-US" dirty="0"/>
              <a:t>“To be or not to be”</a:t>
            </a:r>
          </a:p>
          <a:p>
            <a:r>
              <a:rPr lang="en-US" sz="2400" dirty="0"/>
              <a:t>Hint</a:t>
            </a:r>
          </a:p>
          <a:p>
            <a:pPr lvl="1"/>
            <a:r>
              <a:rPr lang="en-US" sz="2000" dirty="0"/>
              <a:t>This should be done in parallel</a:t>
            </a:r>
          </a:p>
          <a:p>
            <a:pPr lvl="1"/>
            <a:r>
              <a:rPr lang="en-US" sz="2000" dirty="0"/>
              <a:t>In the blue boxes, read in each line in the file</a:t>
            </a:r>
          </a:p>
          <a:p>
            <a:pPr lvl="1"/>
            <a:r>
              <a:rPr lang="en-US" sz="2000" dirty="0"/>
              <a:t>If the line is w1 w2 w3 w4, then output 4 lines w1 1 w2 1 w3 1 w4 1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55F6-81F6-4CD5-89D6-0726572CE8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4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Write a similar program for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Finding the words in a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each word, calculate the count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Assume the file contains the string</a:t>
            </a:r>
          </a:p>
          <a:p>
            <a:pPr lvl="3"/>
            <a:r>
              <a:rPr lang="en-US" dirty="0"/>
              <a:t>“To be or not to be”</a:t>
            </a:r>
          </a:p>
          <a:p>
            <a:r>
              <a:rPr lang="en-US" sz="2400" dirty="0"/>
              <a:t>Hint</a:t>
            </a:r>
          </a:p>
          <a:p>
            <a:pPr lvl="1"/>
            <a:r>
              <a:rPr lang="en-US" sz="2000" dirty="0"/>
              <a:t>This should be done in parallel</a:t>
            </a:r>
          </a:p>
          <a:p>
            <a:pPr lvl="1"/>
            <a:r>
              <a:rPr lang="en-US" sz="2000" dirty="0"/>
              <a:t>In the blue boxes, read in each line in the file</a:t>
            </a:r>
          </a:p>
          <a:p>
            <a:pPr lvl="1"/>
            <a:r>
              <a:rPr lang="en-US" sz="2000" dirty="0"/>
              <a:t>If the line is w1 w2 w3 w4, then output 4 lines w1 1 w2 1 w3 1 w4 1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55F6-81F6-4CD5-89D6-0726572CE8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Write a similar program for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Finding the words in a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each word, calculate the count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Assume the file contains the string</a:t>
            </a:r>
          </a:p>
          <a:p>
            <a:pPr lvl="3"/>
            <a:r>
              <a:rPr lang="en-US" dirty="0"/>
              <a:t>“To be or not to be”</a:t>
            </a:r>
          </a:p>
          <a:p>
            <a:r>
              <a:rPr lang="en-US" sz="2400" dirty="0"/>
              <a:t>Hint</a:t>
            </a:r>
          </a:p>
          <a:p>
            <a:pPr lvl="1"/>
            <a:r>
              <a:rPr lang="en-US" sz="2000" dirty="0"/>
              <a:t>This should be done in parallel</a:t>
            </a:r>
          </a:p>
          <a:p>
            <a:pPr lvl="1"/>
            <a:r>
              <a:rPr lang="en-US" sz="2000" dirty="0"/>
              <a:t>In the blue boxes, read in each line in the file</a:t>
            </a:r>
          </a:p>
          <a:p>
            <a:pPr lvl="1"/>
            <a:r>
              <a:rPr lang="en-US" sz="2000" dirty="0"/>
              <a:t>If the line is w1 w2 w3 w4, then output 4 lines w1 1 w2 1 w3 1 w4 1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55F6-81F6-4CD5-89D6-0726572CE8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Write a similar program for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Finding the words in a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each word, calculate the count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Assume the file contains the string</a:t>
            </a:r>
          </a:p>
          <a:p>
            <a:pPr lvl="3"/>
            <a:r>
              <a:rPr lang="en-US" dirty="0"/>
              <a:t>“To be or not to be”</a:t>
            </a:r>
          </a:p>
          <a:p>
            <a:r>
              <a:rPr lang="en-US" sz="2400" dirty="0"/>
              <a:t>Hint</a:t>
            </a:r>
          </a:p>
          <a:p>
            <a:pPr lvl="1"/>
            <a:r>
              <a:rPr lang="en-US" sz="2000" dirty="0"/>
              <a:t>This should be done in parallel</a:t>
            </a:r>
          </a:p>
          <a:p>
            <a:pPr lvl="1"/>
            <a:r>
              <a:rPr lang="en-US" sz="2000" dirty="0"/>
              <a:t>In the blue boxes, read in each line in the file</a:t>
            </a:r>
          </a:p>
          <a:p>
            <a:pPr lvl="1"/>
            <a:r>
              <a:rPr lang="en-US" sz="2000" dirty="0"/>
              <a:t>If the line is w1 w2 w3 w4, then output 4 lines w1 1 w2 1 w3 1 w4 1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55F6-81F6-4CD5-89D6-0726572CE8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4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79DF-EAE3-41B7-9107-97D14535E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877FE-83D0-4A62-9F3C-23F6E23A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36CBF-5B3F-4303-B801-37BB2D7D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1ED8E-8F8F-4222-8B24-7F3620A8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53714-5BEF-48C8-AE16-D846A90B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22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3160-1743-421D-8329-EE385954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D9CC3-F24F-480A-9047-4EAA3A2A4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36058-49FA-426A-A93A-60B9AF9E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43FE4-2A12-49E4-B27C-598D9FC2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E24D0-6EE9-4AB0-BA37-3BDAE781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5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71D33-BD4D-4F34-9BB0-CCF6B8751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393F4-F47A-48CA-A1A2-ACE753C6E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EC08-16F5-42BA-8549-C115C695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43E6C-DD28-490F-AE07-3ABADEAE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6F88B-DFA4-4C27-981C-5CA92763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6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5B95474-1FBA-41E6-BAEA-13852DFCEB27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297AC9C-F7EC-41A7-A204-FB55390DB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83CF-0200-4017-8303-CBE9EE28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A09F-72D8-462C-A301-80E532F5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6303E-577A-4276-B457-0F531727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0994-8D6A-4030-A5F5-B89B2EAD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E2C1-8F21-4B5E-BA02-F26CEC84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68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0E9E-6AFC-47E4-BF53-D383CA6E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05C21-1A30-4F0C-A2B2-106D58D7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5A8B8-1CF3-4F4C-8929-97D854ED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ADF-B369-4188-9EDB-D91E89AF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49F6-EB67-4873-99AE-20984ED4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1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952F-4EC0-4F13-8DF2-CCE9F547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98FF2-3274-42B6-8DA9-39F3DEAFB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D4413-6B7B-42AD-BA16-44B0D586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8409F-A3B8-4B4B-A65F-EEA2A85C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DE30F-B12B-4067-B6C0-A49E0700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8735B-A765-4FCD-A16D-F52F67E3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69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F508-5BDE-43D3-A0EF-AD01DFC1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79AD0-ED33-4E3D-8B79-9088896C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82F10-6C7C-4E6F-BBB1-7C10D7026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9226B-7151-4B68-A428-B915DB965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18193-2363-48B0-83F1-DE50F64E2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89B83-C9FA-4623-8E56-830FCCD0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FEA14A-CD1D-4BC6-A136-37C7BCCD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F7657-8474-4D74-BF33-8784024F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89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DC7D-7434-4571-8540-DFAF957B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50F65-54A2-494D-B1E5-CA03811A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5BAF4-5F20-4163-8ADA-B91261AD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361CF-EFF9-4F40-958C-D99329B0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88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7C199-691D-408D-BD16-6B2BE32D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38BFC-2D85-474A-A114-F98CA238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0633F-20F4-41B9-B4C5-44E13CCA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76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9390-9024-43E8-9A1D-67AFD170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7DFF-9839-46D0-87B3-EF5375554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9DFFB-B282-4D37-8651-53FB6EB8B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FC806-3951-476E-8866-4596FEF3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DDA49-57DF-41D2-A856-5520FA5A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17FA7-5F03-4BA2-AF26-7935DC66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29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C761-E11F-46A0-A733-2BD0F61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6931D-6C21-429B-BFB7-6672B5A66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BFD3B-2AF1-4BFF-B693-B8D663FD6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2C69B-2D6D-4A7A-ACF4-AA1871B4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7FACE-C1E6-4E12-959F-0F8B55CA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81D44-7597-48BE-A5B6-BC3890DA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80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A61D1-2725-4CB5-9E44-A0129DB2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16C6-41F5-41C4-8AE4-C085D7892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33B7E-574B-4CBF-BE91-6B9B29FD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103AD-9436-432C-BCFC-3B7E182EBFE9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30A23-B948-4DBA-B016-B4FDAFBA4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C6E5-78CA-44EC-B489-1F78912C5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CC043-476F-43C8-8C4E-A5DB4EBC0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79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xed-point_iteration#:~:text=In%20numerical%20analysis%2C%20fixed%2Dpoint,the%20fixed%20point%20iteration%20i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335037" y="3320451"/>
            <a:ext cx="749721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Module 2-Big Data Algorithms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cs typeface="Calibri"/>
                <a:sym typeface="Calibri"/>
              </a:rPr>
              <a:t>Page Ranking and relational Algebra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68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Transitioning at a node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D49D8E-0AD5-4E6A-B49F-799262F5A2D0}"/>
              </a:ext>
            </a:extLst>
          </p:cNvPr>
          <p:cNvSpPr/>
          <p:nvPr/>
        </p:nvSpPr>
        <p:spPr>
          <a:xfrm flipH="1">
            <a:off x="4051235" y="3554837"/>
            <a:ext cx="641048" cy="47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4968818" y="1763376"/>
            <a:ext cx="60022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For node for we can represent the probabilities of directly transitioning</a:t>
            </a:r>
          </a:p>
          <a:p>
            <a:pPr marL="342900" indent="-342900">
              <a:buFontTx/>
              <a:buChar char="-"/>
            </a:pPr>
            <a:r>
              <a:rPr lang="en-IN" sz="2400" dirty="0"/>
              <a:t>To every other page as a column vector </a:t>
            </a:r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7CEEF290-FD7D-4B9D-A06D-6E097348E688}"/>
              </a:ext>
            </a:extLst>
          </p:cNvPr>
          <p:cNvSpPr/>
          <p:nvPr/>
        </p:nvSpPr>
        <p:spPr>
          <a:xfrm>
            <a:off x="7246188" y="3337746"/>
            <a:ext cx="654726" cy="1296144"/>
          </a:xfrm>
          <a:prstGeom prst="bracketPair">
            <a:avLst/>
          </a:prstGeom>
          <a:solidFill>
            <a:srgbClr val="7FD13B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1/2</a:t>
            </a:r>
          </a:p>
          <a:p>
            <a:pPr algn="ctr"/>
            <a:r>
              <a:rPr lang="en-US" dirty="0"/>
              <a:t>1/2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3365AD-D13A-4254-9535-FC7CF56E0E74}"/>
              </a:ext>
            </a:extLst>
          </p:cNvPr>
          <p:cNvSpPr txBox="1"/>
          <p:nvPr/>
        </p:nvSpPr>
        <p:spPr>
          <a:xfrm>
            <a:off x="7056788" y="2942941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E2E58-1509-45EF-A646-32403D68F7AE}"/>
              </a:ext>
            </a:extLst>
          </p:cNvPr>
          <p:cNvSpPr txBox="1"/>
          <p:nvPr/>
        </p:nvSpPr>
        <p:spPr>
          <a:xfrm>
            <a:off x="6607007" y="3286216"/>
            <a:ext cx="6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40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Transition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4968818" y="1763376"/>
            <a:ext cx="60022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For the entire graph with n nodes, this would be a </a:t>
            </a:r>
            <a:r>
              <a:rPr lang="en-IN" sz="2400" i="1" dirty="0" err="1"/>
              <a:t>nxn</a:t>
            </a:r>
            <a:r>
              <a:rPr lang="en-IN" sz="2400" dirty="0"/>
              <a:t> matrix </a:t>
            </a:r>
          </a:p>
          <a:p>
            <a:pPr marL="342900" indent="-342900">
              <a:buFontTx/>
              <a:buChar char="-"/>
            </a:pPr>
            <a:r>
              <a:rPr lang="en-IN" sz="2400" dirty="0"/>
              <a:t>Transition matrix </a:t>
            </a:r>
            <a:r>
              <a:rPr lang="en-IN" sz="2400" b="1" dirty="0"/>
              <a:t>(M)</a:t>
            </a:r>
            <a:endParaRPr lang="en-IN" sz="2400" dirty="0"/>
          </a:p>
          <a:p>
            <a:pPr marL="342900" indent="-342900">
              <a:buFontTx/>
              <a:buChar char="-"/>
            </a:pPr>
            <a:r>
              <a:rPr lang="en-IN" sz="2400" dirty="0"/>
              <a:t>Each entry represents the probability of transition from a source to a destination</a:t>
            </a:r>
          </a:p>
          <a:p>
            <a:pPr marL="342900" indent="-342900">
              <a:buFontTx/>
              <a:buChar char="-"/>
            </a:pPr>
            <a:r>
              <a:rPr lang="en-IN" sz="2400" dirty="0"/>
              <a:t>Source </a:t>
            </a:r>
            <a:r>
              <a:rPr lang="en-IN" sz="2400" dirty="0">
                <a:sym typeface="Wingdings" panose="05000000000000000000" pitchFamily="2" charset="2"/>
              </a:rPr>
              <a:t> column #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ym typeface="Wingdings" panose="05000000000000000000" pitchFamily="2" charset="2"/>
              </a:rPr>
              <a:t>Destination  row #</a:t>
            </a: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8A6F046A-C0D8-4C0D-8A78-F0BC89D06F20}"/>
              </a:ext>
            </a:extLst>
          </p:cNvPr>
          <p:cNvSpPr/>
          <p:nvPr/>
        </p:nvSpPr>
        <p:spPr>
          <a:xfrm>
            <a:off x="4865677" y="5077607"/>
            <a:ext cx="3205539" cy="1296144"/>
          </a:xfrm>
          <a:prstGeom prst="bracketPair">
            <a:avLst/>
          </a:prstGeom>
          <a:solidFill>
            <a:srgbClr val="7FD13B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0           1/3       1/2        1/2</a:t>
            </a:r>
          </a:p>
          <a:p>
            <a:pPr algn="ctr"/>
            <a:r>
              <a:rPr lang="en-US" dirty="0"/>
              <a:t>        1/2          0          0          1/2</a:t>
            </a:r>
          </a:p>
          <a:p>
            <a:pPr algn="ctr"/>
            <a:r>
              <a:rPr lang="en-US" dirty="0"/>
              <a:t>    1/2       1/3         0          0</a:t>
            </a:r>
          </a:p>
          <a:p>
            <a:pPr algn="ctr"/>
            <a:r>
              <a:rPr lang="en-US" dirty="0"/>
              <a:t>    0           1/3       1/2        0</a:t>
            </a:r>
          </a:p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60257-87FF-40BA-B72C-CE5D2669EF4D}"/>
              </a:ext>
            </a:extLst>
          </p:cNvPr>
          <p:cNvSpPr txBox="1"/>
          <p:nvPr/>
        </p:nvSpPr>
        <p:spPr>
          <a:xfrm>
            <a:off x="4865678" y="4788992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0C0505-970B-49EB-B96F-6AF6227E9AB9}"/>
              </a:ext>
            </a:extLst>
          </p:cNvPr>
          <p:cNvSpPr txBox="1"/>
          <p:nvPr/>
        </p:nvSpPr>
        <p:spPr>
          <a:xfrm>
            <a:off x="4208867" y="4976991"/>
            <a:ext cx="6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Dest</a:t>
            </a:r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9AEB4A-BAE7-4D77-88A9-9F88794EC7E2}"/>
              </a:ext>
            </a:extLst>
          </p:cNvPr>
          <p:cNvCxnSpPr/>
          <p:nvPr/>
        </p:nvCxnSpPr>
        <p:spPr>
          <a:xfrm>
            <a:off x="4634883" y="5517364"/>
            <a:ext cx="0" cy="71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16BFA8-B876-4507-9329-F6AEE84B45A7}"/>
              </a:ext>
            </a:extLst>
          </p:cNvPr>
          <p:cNvCxnSpPr/>
          <p:nvPr/>
        </p:nvCxnSpPr>
        <p:spPr>
          <a:xfrm>
            <a:off x="5945798" y="4973658"/>
            <a:ext cx="1000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847291" y="4117790"/>
            <a:ext cx="6213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Page Rank : Following the random surfer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Random surfer - initialization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4120697" y="1599221"/>
            <a:ext cx="60022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random surfer can start off on any of the nodes</a:t>
            </a:r>
          </a:p>
          <a:p>
            <a:endParaRPr lang="en-IN" sz="2400" dirty="0"/>
          </a:p>
          <a:p>
            <a:r>
              <a:rPr lang="en-IN" sz="2400" dirty="0"/>
              <a:t>So each node has equal chance of being a starting node.</a:t>
            </a:r>
          </a:p>
          <a:p>
            <a:endParaRPr lang="en-IN" sz="2400" dirty="0"/>
          </a:p>
          <a:p>
            <a:r>
              <a:rPr lang="en-IN" sz="2400" i="1" dirty="0"/>
              <a:t>Lets</a:t>
            </a:r>
            <a:r>
              <a:rPr lang="en-IN" sz="2400" dirty="0"/>
              <a:t> call the relative importance of each node -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b="1" i="1" dirty="0">
                <a:sym typeface="Wingdings" panose="05000000000000000000" pitchFamily="2" charset="2"/>
              </a:rPr>
              <a:t>importance</a:t>
            </a:r>
            <a:r>
              <a:rPr lang="en-IN" sz="2400" dirty="0">
                <a:sym typeface="Wingdings" panose="05000000000000000000" pitchFamily="2" charset="2"/>
              </a:rPr>
              <a:t> represented as vector </a:t>
            </a:r>
            <a:r>
              <a:rPr lang="en-IN" sz="2400" b="1" i="1" dirty="0">
                <a:sym typeface="Wingdings" panose="05000000000000000000" pitchFamily="2" charset="2"/>
              </a:rPr>
              <a:t>v</a:t>
            </a:r>
          </a:p>
          <a:p>
            <a:endParaRPr lang="en-IN" sz="2400" b="1" i="1" dirty="0">
              <a:sym typeface="Wingdings" panose="05000000000000000000" pitchFamily="2" charset="2"/>
            </a:endParaRPr>
          </a:p>
          <a:p>
            <a:r>
              <a:rPr lang="en-IN" sz="2400" dirty="0">
                <a:sym typeface="Wingdings" panose="05000000000000000000" pitchFamily="2" charset="2"/>
              </a:rPr>
              <a:t>Our first guess at this is called </a:t>
            </a:r>
            <a:r>
              <a:rPr lang="en-IN" sz="2400" b="1" i="1" dirty="0">
                <a:sym typeface="Wingdings" panose="05000000000000000000" pitchFamily="2" charset="2"/>
              </a:rPr>
              <a:t>v</a:t>
            </a:r>
            <a:r>
              <a:rPr lang="en-IN" sz="2400" b="1" i="1" baseline="-25000" dirty="0">
                <a:sym typeface="Wingdings" panose="05000000000000000000" pitchFamily="2" charset="2"/>
              </a:rPr>
              <a:t>0</a:t>
            </a: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r>
              <a:rPr lang="en-IN" sz="2400" b="1" i="1" dirty="0">
                <a:sym typeface="Wingdings" panose="05000000000000000000" pitchFamily="2" charset="2"/>
              </a:rPr>
              <a:t>v</a:t>
            </a:r>
            <a:r>
              <a:rPr lang="en-IN" sz="2400" b="1" i="1" baseline="-25000" dirty="0">
                <a:sym typeface="Wingdings" panose="05000000000000000000" pitchFamily="2" charset="2"/>
              </a:rPr>
              <a:t>0  = </a:t>
            </a:r>
            <a:endParaRPr lang="en-IN" sz="2400" dirty="0"/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8A6F046A-C0D8-4C0D-8A78-F0BC89D06F20}"/>
              </a:ext>
            </a:extLst>
          </p:cNvPr>
          <p:cNvSpPr/>
          <p:nvPr/>
        </p:nvSpPr>
        <p:spPr>
          <a:xfrm>
            <a:off x="4871542" y="5541542"/>
            <a:ext cx="803309" cy="1296144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1/4 </a:t>
            </a:r>
          </a:p>
          <a:p>
            <a:pPr algn="ctr"/>
            <a:r>
              <a:rPr lang="en-US" dirty="0"/>
              <a:t> 1/4</a:t>
            </a:r>
          </a:p>
          <a:p>
            <a:pPr algn="ctr"/>
            <a:r>
              <a:rPr lang="en-US" dirty="0"/>
              <a:t> 1/4        1/4</a:t>
            </a:r>
          </a:p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60257-87FF-40BA-B72C-CE5D2669EF4D}"/>
              </a:ext>
            </a:extLst>
          </p:cNvPr>
          <p:cNvSpPr txBox="1"/>
          <p:nvPr/>
        </p:nvSpPr>
        <p:spPr>
          <a:xfrm>
            <a:off x="5674851" y="6021436"/>
            <a:ext cx="182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 importance</a:t>
            </a:r>
          </a:p>
        </p:txBody>
      </p:sp>
    </p:spTree>
    <p:extLst>
      <p:ext uri="{BB962C8B-B14F-4D97-AF65-F5344CB8AC3E}">
        <p14:creationId xmlns:p14="http://schemas.microsoft.com/office/powerpoint/2010/main" val="48913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Random surfer - movement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4956982" y="1544940"/>
            <a:ext cx="62843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As random surfer moves once  </a:t>
            </a:r>
          </a:p>
          <a:p>
            <a:endParaRPr lang="en-IN" sz="2400" dirty="0"/>
          </a:p>
          <a:p>
            <a:r>
              <a:rPr lang="en-IN" sz="2400" dirty="0"/>
              <a:t>Compute chance they will land up in each of the nodes</a:t>
            </a:r>
          </a:p>
          <a:p>
            <a:endParaRPr lang="en-IN" sz="2400" dirty="0"/>
          </a:p>
          <a:p>
            <a:r>
              <a:rPr lang="en-IN" sz="2400" dirty="0"/>
              <a:t>For each node we compute the probability of ending up at that node based on previous node</a:t>
            </a:r>
          </a:p>
          <a:p>
            <a:endParaRPr lang="en-IN" sz="2400" dirty="0"/>
          </a:p>
          <a:p>
            <a:r>
              <a:rPr lang="en-IN" sz="2400" dirty="0"/>
              <a:t>Multiply transition matrix and </a:t>
            </a:r>
            <a:r>
              <a:rPr lang="en-IN" sz="2400" b="1" i="1" dirty="0"/>
              <a:t>v</a:t>
            </a:r>
            <a:r>
              <a:rPr lang="en-IN" sz="2400" dirty="0"/>
              <a:t> </a:t>
            </a:r>
            <a:endParaRPr lang="en-IN" sz="2400" i="1" u="sng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8A6F046A-C0D8-4C0D-8A78-F0BC89D06F20}"/>
              </a:ext>
            </a:extLst>
          </p:cNvPr>
          <p:cNvSpPr/>
          <p:nvPr/>
        </p:nvSpPr>
        <p:spPr>
          <a:xfrm>
            <a:off x="3695901" y="5220404"/>
            <a:ext cx="803309" cy="1296144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1/4 </a:t>
            </a:r>
          </a:p>
          <a:p>
            <a:pPr algn="ctr"/>
            <a:r>
              <a:rPr lang="en-US" dirty="0"/>
              <a:t> 1/4</a:t>
            </a:r>
          </a:p>
          <a:p>
            <a:pPr algn="ctr"/>
            <a:r>
              <a:rPr lang="en-US" dirty="0"/>
              <a:t> 1/4        1/4</a:t>
            </a:r>
          </a:p>
          <a:p>
            <a:pPr algn="ctr"/>
            <a:endParaRPr lang="en-US" dirty="0"/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4BE50F6D-762D-4A46-A57A-BDC0A0C374D8}"/>
              </a:ext>
            </a:extLst>
          </p:cNvPr>
          <p:cNvSpPr/>
          <p:nvPr/>
        </p:nvSpPr>
        <p:spPr>
          <a:xfrm>
            <a:off x="274805" y="5220404"/>
            <a:ext cx="3205539" cy="1296144"/>
          </a:xfrm>
          <a:prstGeom prst="bracketPair">
            <a:avLst/>
          </a:prstGeom>
          <a:solidFill>
            <a:srgbClr val="7FD13B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0           1/3       1/2        1/2</a:t>
            </a:r>
          </a:p>
          <a:p>
            <a:pPr algn="ctr"/>
            <a:r>
              <a:rPr lang="en-US" dirty="0"/>
              <a:t>        1/2          0          0          1/2</a:t>
            </a:r>
          </a:p>
          <a:p>
            <a:pPr algn="ctr"/>
            <a:r>
              <a:rPr lang="en-US" dirty="0"/>
              <a:t>    1/2       1/3         0          0</a:t>
            </a:r>
          </a:p>
          <a:p>
            <a:pPr algn="ctr"/>
            <a:r>
              <a:rPr lang="en-US" dirty="0"/>
              <a:t>    0           1/3       1/2        0</a:t>
            </a:r>
          </a:p>
          <a:p>
            <a:pPr algn="ctr"/>
            <a:endParaRPr lang="en-US" dirty="0"/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FE9FDCCA-19DD-464E-A1C8-B8C5FFF09450}"/>
              </a:ext>
            </a:extLst>
          </p:cNvPr>
          <p:cNvSpPr/>
          <p:nvPr/>
        </p:nvSpPr>
        <p:spPr>
          <a:xfrm>
            <a:off x="4823792" y="5219451"/>
            <a:ext cx="2835965" cy="1296144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1/3*1/4+1/2*1/4+1/2*1/4</a:t>
            </a:r>
          </a:p>
          <a:p>
            <a:pPr algn="ctr"/>
            <a:r>
              <a:rPr lang="en-US" dirty="0"/>
              <a:t>        ½*1/4+1/2*1/4</a:t>
            </a:r>
          </a:p>
          <a:p>
            <a:pPr algn="ctr"/>
            <a:r>
              <a:rPr lang="en-US" dirty="0"/>
              <a:t>    ½*1/4+1/3*1/4</a:t>
            </a:r>
          </a:p>
          <a:p>
            <a:pPr algn="ctr"/>
            <a:r>
              <a:rPr lang="en-US" dirty="0"/>
              <a:t>1/3*1/4+1/2*1/4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75CE4-ADCB-4024-BF83-06DB6712C620}"/>
              </a:ext>
            </a:extLst>
          </p:cNvPr>
          <p:cNvSpPr txBox="1"/>
          <p:nvPr/>
        </p:nvSpPr>
        <p:spPr>
          <a:xfrm>
            <a:off x="4542485" y="5562280"/>
            <a:ext cx="48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=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E564B45E-4253-4887-ABCC-CFAAABF863DD}"/>
              </a:ext>
            </a:extLst>
          </p:cNvPr>
          <p:cNvSpPr/>
          <p:nvPr/>
        </p:nvSpPr>
        <p:spPr>
          <a:xfrm>
            <a:off x="8057255" y="5219451"/>
            <a:ext cx="803309" cy="1296144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1/3 </a:t>
            </a:r>
          </a:p>
          <a:p>
            <a:pPr algn="ctr"/>
            <a:r>
              <a:rPr lang="en-US" dirty="0"/>
              <a:t> 1/4</a:t>
            </a:r>
          </a:p>
          <a:p>
            <a:pPr algn="ctr"/>
            <a:r>
              <a:rPr lang="en-US" dirty="0"/>
              <a:t> 5/24        5/24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D0975-0FE3-4F9F-BEC5-CF929B8F4577}"/>
              </a:ext>
            </a:extLst>
          </p:cNvPr>
          <p:cNvSpPr txBox="1"/>
          <p:nvPr/>
        </p:nvSpPr>
        <p:spPr>
          <a:xfrm>
            <a:off x="7718047" y="5562280"/>
            <a:ext cx="48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976F1-EEF8-4612-B53C-73794A1B1DD3}"/>
              </a:ext>
            </a:extLst>
          </p:cNvPr>
          <p:cNvSpPr txBox="1"/>
          <p:nvPr/>
        </p:nvSpPr>
        <p:spPr>
          <a:xfrm>
            <a:off x="8335617" y="4853112"/>
            <a:ext cx="3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v</a:t>
            </a:r>
            <a:r>
              <a:rPr lang="en-IN" b="1" i="1" baseline="-25000" dirty="0"/>
              <a:t>1</a:t>
            </a:r>
            <a:endParaRPr lang="en-IN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62381-F6EF-4A67-8BA7-B8E8C534C5A2}"/>
              </a:ext>
            </a:extLst>
          </p:cNvPr>
          <p:cNvSpPr txBox="1"/>
          <p:nvPr/>
        </p:nvSpPr>
        <p:spPr>
          <a:xfrm>
            <a:off x="3954394" y="4861267"/>
            <a:ext cx="3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v</a:t>
            </a:r>
            <a:r>
              <a:rPr lang="en-IN" b="1" i="1" baseline="-25000" dirty="0"/>
              <a:t>0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4611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4" grpId="0" animBg="1"/>
      <p:bldP spid="2" grpId="0" animBg="1"/>
      <p:bldP spid="4" grpId="0"/>
      <p:bldP spid="7" grpId="0" animBg="1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Random surfer - movement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4968818" y="1763376"/>
            <a:ext cx="60022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With each move of the random surfer, we will repeat the computation</a:t>
            </a:r>
          </a:p>
          <a:p>
            <a:endParaRPr lang="en-IN" sz="2400" dirty="0"/>
          </a:p>
          <a:p>
            <a:r>
              <a:rPr lang="en-IN" sz="2400" dirty="0"/>
              <a:t>Multiply transition matrix and </a:t>
            </a:r>
            <a:r>
              <a:rPr lang="en-IN" sz="2400" b="1" i="1" dirty="0"/>
              <a:t>v</a:t>
            </a:r>
            <a:r>
              <a:rPr lang="en-IN" sz="2400" dirty="0"/>
              <a:t> </a:t>
            </a:r>
            <a:endParaRPr lang="en-IN" sz="2400" i="1" u="sng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endParaRPr lang="en-IN" sz="2400" dirty="0"/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4BE50F6D-762D-4A46-A57A-BDC0A0C374D8}"/>
              </a:ext>
            </a:extLst>
          </p:cNvPr>
          <p:cNvSpPr/>
          <p:nvPr/>
        </p:nvSpPr>
        <p:spPr>
          <a:xfrm>
            <a:off x="950663" y="5220404"/>
            <a:ext cx="3205539" cy="1296144"/>
          </a:xfrm>
          <a:prstGeom prst="bracketPair">
            <a:avLst/>
          </a:prstGeom>
          <a:solidFill>
            <a:srgbClr val="7FD13B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0           1/3       1/2        1/2</a:t>
            </a:r>
          </a:p>
          <a:p>
            <a:pPr algn="ctr"/>
            <a:r>
              <a:rPr lang="en-US" dirty="0"/>
              <a:t>        1/2          0          0          1/2</a:t>
            </a:r>
          </a:p>
          <a:p>
            <a:pPr algn="ctr"/>
            <a:r>
              <a:rPr lang="en-US" dirty="0"/>
              <a:t>    1/2       1/3         0          0</a:t>
            </a:r>
          </a:p>
          <a:p>
            <a:pPr algn="ctr"/>
            <a:r>
              <a:rPr lang="en-US" dirty="0"/>
              <a:t>    0           1/3       1/2        0</a:t>
            </a:r>
          </a:p>
          <a:p>
            <a:pPr algn="ctr"/>
            <a:endParaRPr lang="en-US" dirty="0"/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7ADE0F97-48DB-4139-A653-5CD657854C59}"/>
              </a:ext>
            </a:extLst>
          </p:cNvPr>
          <p:cNvSpPr/>
          <p:nvPr/>
        </p:nvSpPr>
        <p:spPr>
          <a:xfrm>
            <a:off x="4333395" y="5219451"/>
            <a:ext cx="803309" cy="1296144"/>
          </a:xfrm>
          <a:prstGeom prst="bracketPai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1/3 </a:t>
            </a:r>
          </a:p>
          <a:p>
            <a:pPr algn="ctr"/>
            <a:r>
              <a:rPr lang="en-US" dirty="0"/>
              <a:t> 1/4</a:t>
            </a:r>
          </a:p>
          <a:p>
            <a:pPr algn="ctr"/>
            <a:r>
              <a:rPr lang="en-US" dirty="0"/>
              <a:t> 5/24        5/24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DED25-D455-42CF-A58C-D2650C3427DD}"/>
              </a:ext>
            </a:extLst>
          </p:cNvPr>
          <p:cNvSpPr txBox="1"/>
          <p:nvPr/>
        </p:nvSpPr>
        <p:spPr>
          <a:xfrm>
            <a:off x="5372411" y="5562280"/>
            <a:ext cx="48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1110F-649A-4636-8F01-8FA4D3350313}"/>
              </a:ext>
            </a:extLst>
          </p:cNvPr>
          <p:cNvSpPr txBox="1"/>
          <p:nvPr/>
        </p:nvSpPr>
        <p:spPr>
          <a:xfrm>
            <a:off x="5852499" y="5521487"/>
            <a:ext cx="3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v</a:t>
            </a:r>
            <a:r>
              <a:rPr lang="en-IN" b="1" i="1" baseline="-25000" dirty="0"/>
              <a:t>2</a:t>
            </a:r>
            <a:endParaRPr lang="en-IN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25582-B95B-49C9-AFA8-F15AD45F7FB1}"/>
              </a:ext>
            </a:extLst>
          </p:cNvPr>
          <p:cNvSpPr txBox="1"/>
          <p:nvPr/>
        </p:nvSpPr>
        <p:spPr>
          <a:xfrm>
            <a:off x="4538878" y="4810364"/>
            <a:ext cx="3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v</a:t>
            </a:r>
            <a:r>
              <a:rPr lang="en-IN" b="1" i="1" baseline="-25000" dirty="0"/>
              <a:t>1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083330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847291" y="4117790"/>
            <a:ext cx="6046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Page Rank : As an Eigen vector problem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Iterative Algorithms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93111" y="1575211"/>
            <a:ext cx="8134066" cy="52827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satisfies the equation to the right.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Generally: some set of equations for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do we solve for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Iterative algorithm: widely used in Big Data</a:t>
            </a: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= number of times we have looped,</a:t>
            </a: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value of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baseline="30000" dirty="0" err="1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iteration,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Calculate some “error term” based upon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Shows how far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is from the correct value.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E.g.,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</a:rPr>
              <a:t>Ax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- 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Derive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i+1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based upon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and error term.</a:t>
            </a: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Loop over steps 3 and 4 until error term is small.</a:t>
            </a:r>
          </a:p>
          <a:p>
            <a:pPr marL="58293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Iterative algorithm calculates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</a:rPr>
              <a:t>1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x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1">
                    <a:lumMod val="75000"/>
                  </a:schemeClr>
                </a:solidFill>
              </a:rPr>
              <a:t>… which eventually converges to a good (or the good) solution.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8293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sz="2400" dirty="0"/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/>
          <a:srcRect t="-39719" b="-39719"/>
          <a:stretch>
            <a:fillRect/>
          </a:stretch>
        </p:blipFill>
        <p:spPr>
          <a:xfrm>
            <a:off x="6837508" y="1578194"/>
            <a:ext cx="3068259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Iterative Algorithms: Fixed Point Iteration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93111" y="2772094"/>
            <a:ext cx="6198076" cy="25819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Fixed point iteration</a:t>
            </a: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Initialize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to some value</a:t>
            </a: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Calculate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i+1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= f(x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912114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Loop over step 2 until either </a:t>
            </a:r>
          </a:p>
          <a:p>
            <a:pPr marL="1168146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error term = |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i+1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-x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| is small i.e., not much change between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i+1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</a:p>
          <a:p>
            <a:pPr marL="1168146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or for some maximum number of iterations.</a:t>
            </a:r>
          </a:p>
          <a:p>
            <a:pPr marL="1168146" lvl="2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111" y="1268688"/>
            <a:ext cx="10186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Suppose the equation that x satisfies has the form x=f(x)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x may be a matrix or vector, then the following simplified iterative algorithm frequently 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53B12-BAFE-41BC-B64B-2A54E07E58C8}"/>
              </a:ext>
            </a:extLst>
          </p:cNvPr>
          <p:cNvSpPr/>
          <p:nvPr/>
        </p:nvSpPr>
        <p:spPr>
          <a:xfrm>
            <a:off x="444149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3"/>
              </a:rPr>
              <a:t>https://en.wikipedia.org/wiki/Fixed-point_iteration#:~:text=In%20numerical%20analysis%2C%20fixed%2Dpoint,the%20fixed%20point%20iteration%20is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7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Eigenvalues and eigenvectors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3112" y="1594217"/>
            <a:ext cx="7497214" cy="4751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Multiplying a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mxn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matrix by an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element vector gives an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element vector.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If matrix is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nxn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product will also be an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element vector.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Multiplying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v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gives back the same vector apart from a scale change .</a:t>
            </a:r>
          </a:p>
          <a:p>
            <a:pPr lvl="1"/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    is called the eigenvalue and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 eigenvector.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Many problems (e.g., page rank) can be converted into finding eigenvalues of a matrix.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74" y="2767942"/>
            <a:ext cx="1355361" cy="578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25" y="4980147"/>
            <a:ext cx="310508" cy="4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4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Working of Traditional Page Rank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 ALGORITHMS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1471" y="58355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Pages in the WWW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97A27-2D1E-426D-8D03-949C639DC97D}"/>
              </a:ext>
            </a:extLst>
          </p:cNvPr>
          <p:cNvSpPr/>
          <p:nvPr/>
        </p:nvSpPr>
        <p:spPr>
          <a:xfrm>
            <a:off x="252998" y="3219964"/>
            <a:ext cx="2039538" cy="156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u="sng" dirty="0"/>
              <a:t>Page 3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Links to</a:t>
            </a:r>
          </a:p>
          <a:p>
            <a:pPr algn="ctr"/>
            <a:r>
              <a:rPr lang="en-IN" dirty="0"/>
              <a:t>Page 4</a:t>
            </a:r>
          </a:p>
          <a:p>
            <a:pPr algn="ctr"/>
            <a:r>
              <a:rPr lang="en-IN" dirty="0"/>
              <a:t>Page 1</a:t>
            </a:r>
          </a:p>
          <a:p>
            <a:pPr algn="ctr"/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E500AA-A7F4-4E62-BC94-3EB6A5967E38}"/>
              </a:ext>
            </a:extLst>
          </p:cNvPr>
          <p:cNvGrpSpPr/>
          <p:nvPr/>
        </p:nvGrpSpPr>
        <p:grpSpPr>
          <a:xfrm>
            <a:off x="393111" y="1673526"/>
            <a:ext cx="3596207" cy="3470659"/>
            <a:chOff x="393111" y="1673526"/>
            <a:chExt cx="3596207" cy="34706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B5DFE3-E55A-4B80-91D7-F4B46E7AD9D6}"/>
                </a:ext>
              </a:extLst>
            </p:cNvPr>
            <p:cNvSpPr/>
            <p:nvPr/>
          </p:nvSpPr>
          <p:spPr>
            <a:xfrm>
              <a:off x="393111" y="1673526"/>
              <a:ext cx="2039538" cy="1755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u="sng" dirty="0"/>
                <a:t>Page1</a:t>
              </a:r>
            </a:p>
            <a:p>
              <a:pPr algn="ctr"/>
              <a:endParaRPr lang="en-IN" dirty="0"/>
            </a:p>
            <a:p>
              <a:pPr algn="ctr"/>
              <a:r>
                <a:rPr lang="en-IN" dirty="0"/>
                <a:t>Links to</a:t>
              </a:r>
            </a:p>
            <a:p>
              <a:pPr algn="ctr"/>
              <a:r>
                <a:rPr lang="en-IN" dirty="0"/>
                <a:t>Page 2</a:t>
              </a:r>
            </a:p>
            <a:p>
              <a:pPr algn="ctr"/>
              <a:r>
                <a:rPr lang="en-IN" dirty="0"/>
                <a:t>Page 3</a:t>
              </a:r>
            </a:p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02CF6-EBE9-4042-946A-2787EA176ECD}"/>
                </a:ext>
              </a:extLst>
            </p:cNvPr>
            <p:cNvSpPr/>
            <p:nvPr/>
          </p:nvSpPr>
          <p:spPr>
            <a:xfrm>
              <a:off x="1949780" y="1868853"/>
              <a:ext cx="2039538" cy="171520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u="sng" dirty="0"/>
                <a:t>Page 2</a:t>
              </a:r>
            </a:p>
            <a:p>
              <a:pPr algn="ctr"/>
              <a:endParaRPr lang="en-IN" dirty="0"/>
            </a:p>
            <a:p>
              <a:pPr algn="ctr"/>
              <a:r>
                <a:rPr lang="en-IN" dirty="0"/>
                <a:t>Links to</a:t>
              </a:r>
            </a:p>
            <a:p>
              <a:pPr algn="ctr"/>
              <a:r>
                <a:rPr lang="en-IN" dirty="0"/>
                <a:t>Page 1</a:t>
              </a:r>
            </a:p>
            <a:p>
              <a:pPr algn="ctr"/>
              <a:r>
                <a:rPr lang="en-IN" dirty="0"/>
                <a:t>Page 3</a:t>
              </a:r>
            </a:p>
            <a:p>
              <a:pPr algn="ctr"/>
              <a:r>
                <a:rPr lang="en-IN" dirty="0"/>
                <a:t>Page 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2148B-4606-420E-8BA4-AA344E91D775}"/>
                </a:ext>
              </a:extLst>
            </p:cNvPr>
            <p:cNvSpPr/>
            <p:nvPr/>
          </p:nvSpPr>
          <p:spPr>
            <a:xfrm>
              <a:off x="1909610" y="3584055"/>
              <a:ext cx="2039538" cy="156013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u="sng" dirty="0"/>
                <a:t>Page 4</a:t>
              </a:r>
            </a:p>
            <a:p>
              <a:pPr algn="ctr"/>
              <a:endParaRPr lang="en-IN" dirty="0"/>
            </a:p>
            <a:p>
              <a:pPr algn="ctr"/>
              <a:r>
                <a:rPr lang="en-IN" dirty="0"/>
                <a:t>Links to</a:t>
              </a:r>
            </a:p>
            <a:p>
              <a:pPr algn="ctr"/>
              <a:r>
                <a:rPr lang="en-IN" dirty="0"/>
                <a:t>Page 1</a:t>
              </a:r>
            </a:p>
            <a:p>
              <a:pPr algn="ctr"/>
              <a:r>
                <a:rPr lang="en-IN" dirty="0"/>
                <a:t>Page 2</a:t>
              </a:r>
            </a:p>
            <a:p>
              <a:pPr algn="ctr"/>
              <a:endParaRPr lang="en-IN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31B25BC-1AA8-4D07-A09A-068D3FE52399}"/>
              </a:ext>
            </a:extLst>
          </p:cNvPr>
          <p:cNvSpPr/>
          <p:nvPr/>
        </p:nvSpPr>
        <p:spPr>
          <a:xfrm>
            <a:off x="4762864" y="1723793"/>
            <a:ext cx="2039538" cy="8281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Search for a term </a:t>
            </a:r>
            <a:r>
              <a:rPr lang="en-IN" dirty="0" err="1"/>
              <a:t>e.g</a:t>
            </a:r>
            <a:r>
              <a:rPr lang="en-IN" dirty="0"/>
              <a:t> “Big Data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DD69016-6781-47DA-A2EA-C6BB0AD32A7B}"/>
              </a:ext>
            </a:extLst>
          </p:cNvPr>
          <p:cNvSpPr/>
          <p:nvPr/>
        </p:nvSpPr>
        <p:spPr>
          <a:xfrm>
            <a:off x="5507626" y="2590728"/>
            <a:ext cx="550013" cy="49401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A99898-2A25-4E1A-9777-972359E848F7}"/>
              </a:ext>
            </a:extLst>
          </p:cNvPr>
          <p:cNvSpPr/>
          <p:nvPr/>
        </p:nvSpPr>
        <p:spPr>
          <a:xfrm>
            <a:off x="4787901" y="3158019"/>
            <a:ext cx="2039538" cy="14150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Lookup an inverted index: maps every word to documents that contain the term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4A623C-87E5-4532-99B8-11DD90093D32}"/>
              </a:ext>
            </a:extLst>
          </p:cNvPr>
          <p:cNvSpPr/>
          <p:nvPr/>
        </p:nvSpPr>
        <p:spPr>
          <a:xfrm>
            <a:off x="5508604" y="4569123"/>
            <a:ext cx="550013" cy="49401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D2B96F-0429-485A-9FF1-F61482CFFA2D}"/>
              </a:ext>
            </a:extLst>
          </p:cNvPr>
          <p:cNvSpPr/>
          <p:nvPr/>
        </p:nvSpPr>
        <p:spPr>
          <a:xfrm>
            <a:off x="4798347" y="5092969"/>
            <a:ext cx="2039538" cy="9282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Sort matched pages based on </a:t>
            </a:r>
            <a:r>
              <a:rPr lang="en-IN" b="1" u="sng" dirty="0"/>
              <a:t>importance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0846698-E9BC-4AFA-881A-E9DD3DD8F55D}"/>
              </a:ext>
            </a:extLst>
          </p:cNvPr>
          <p:cNvSpPr/>
          <p:nvPr/>
        </p:nvSpPr>
        <p:spPr>
          <a:xfrm>
            <a:off x="7530082" y="1937598"/>
            <a:ext cx="3718763" cy="1012631"/>
          </a:xfrm>
          <a:prstGeom prst="wedgeRectCallout">
            <a:avLst>
              <a:gd name="adj1" fmla="val -79887"/>
              <a:gd name="adj2" fmla="val 336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Importance computation based on usage of terms within the page.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7533E5-0D3D-477D-8B41-E8E46A77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744" y="3864751"/>
            <a:ext cx="3104543" cy="21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8335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Page Rank as Eigenvector Problem – Eigenvector Computation 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0" y="148289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379858" y="1868853"/>
            <a:ext cx="69220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Initialize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to be a vector of equal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400" b="1" i="1" baseline="-25000" dirty="0">
                <a:solidFill>
                  <a:schemeClr val="accent1">
                    <a:lumMod val="75000"/>
                  </a:schemeClr>
                </a:solidFill>
              </a:rPr>
              <a:t>i+1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sz="2400" b="1" i="1" dirty="0" err="1">
                <a:solidFill>
                  <a:schemeClr val="accent1">
                    <a:lumMod val="75000"/>
                  </a:schemeClr>
                </a:solidFill>
              </a:rPr>
              <a:t>Av</a:t>
            </a:r>
            <a:r>
              <a:rPr lang="en-US" sz="2400" b="1" i="1" baseline="-250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endParaRPr lang="en-US" sz="2400" b="1" i="1" baseline="-25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Until there is little difference between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400" b="1" i="1" baseline="-25000" dirty="0">
                <a:solidFill>
                  <a:schemeClr val="accent1">
                    <a:lumMod val="75000"/>
                  </a:schemeClr>
                </a:solidFill>
              </a:rPr>
              <a:t>i+1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At this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400" b="1" i="1" baseline="-25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Av</a:t>
            </a:r>
            <a:endParaRPr lang="en-US" sz="2400" b="1" i="1" baseline="-25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baseline="-250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i="1" baseline="-25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is the eigenvector and page rank of the transition matrix of the web graph.</a:t>
            </a:r>
          </a:p>
        </p:txBody>
      </p:sp>
    </p:spTree>
    <p:extLst>
      <p:ext uri="{BB962C8B-B14F-4D97-AF65-F5344CB8AC3E}">
        <p14:creationId xmlns:p14="http://schemas.microsoft.com/office/powerpoint/2010/main" val="241184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Page Rank as Eigenvector Problem –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523164" y="1728928"/>
            <a:ext cx="78484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We want to compute the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importance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(page rank)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of each Web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Assume that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If a page has importance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links to other pages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It distributes it's importance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I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among the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links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equally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I/n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sz="24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Use this assumption to calculate page rank 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8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847291" y="4117790"/>
            <a:ext cx="6331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Page Rank : Map Reduce Implementation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0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8335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Implementation in Map Reduce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0" y="148289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379858" y="1868853"/>
            <a:ext cx="69220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We need support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Handling multiple files as input to the mapper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 initial page rank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Part of the Transition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Iteration over multiple matrix-vector multiplication rounds</a:t>
            </a:r>
          </a:p>
        </p:txBody>
      </p:sp>
    </p:spTree>
    <p:extLst>
      <p:ext uri="{BB962C8B-B14F-4D97-AF65-F5344CB8AC3E}">
        <p14:creationId xmlns:p14="http://schemas.microsoft.com/office/powerpoint/2010/main" val="215961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14" y="483073"/>
            <a:ext cx="5022841" cy="753603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Hadoop Multiple Input Files – mapper 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773" y="1501254"/>
            <a:ext cx="8229600" cy="5076967"/>
          </a:xfrm>
        </p:spPr>
      </p:pic>
      <p:sp>
        <p:nvSpPr>
          <p:cNvPr id="3" name="Line Callout 1 (No Border) 2"/>
          <p:cNvSpPr/>
          <p:nvPr/>
        </p:nvSpPr>
        <p:spPr>
          <a:xfrm>
            <a:off x="8100414" y="1692426"/>
            <a:ext cx="1587500" cy="1880231"/>
          </a:xfrm>
          <a:prstGeom prst="callout1">
            <a:avLst>
              <a:gd name="adj1" fmla="val 18750"/>
              <a:gd name="adj2" fmla="val -8333"/>
              <a:gd name="adj3" fmla="val 36462"/>
              <a:gd name="adj4" fmla="val -8161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Mappers  write first word as key, 2nd word as value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4" y="252241"/>
            <a:ext cx="74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74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1236" y="731270"/>
            <a:ext cx="5095164" cy="374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Hadoop Multiple Input Files – reducer 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6" y="1694008"/>
            <a:ext cx="8534400" cy="4911508"/>
          </a:xfrm>
        </p:spPr>
      </p:pic>
      <p:sp>
        <p:nvSpPr>
          <p:cNvPr id="6" name="Line Callout 1 (No Border) 5"/>
          <p:cNvSpPr/>
          <p:nvPr/>
        </p:nvSpPr>
        <p:spPr>
          <a:xfrm>
            <a:off x="5208749" y="3745219"/>
            <a:ext cx="2736746" cy="1058847"/>
          </a:xfrm>
          <a:prstGeom prst="callout1">
            <a:avLst>
              <a:gd name="adj1" fmla="val 32928"/>
              <a:gd name="adj2" fmla="val -853"/>
              <a:gd name="adj3" fmla="val 59671"/>
              <a:gd name="adj4" fmla="val -5458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over values </a:t>
            </a:r>
          </a:p>
          <a:p>
            <a:pPr algn="ctr"/>
            <a:r>
              <a:rPr lang="en-US" dirty="0"/>
              <a:t>Write each value as  separate record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4" y="252241"/>
            <a:ext cx="74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7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9433" y="723331"/>
            <a:ext cx="5254388" cy="436730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Hadoop Multiple Input Files – job  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93" y="1426464"/>
            <a:ext cx="7555043" cy="5429877"/>
          </a:xfrm>
        </p:spPr>
      </p:pic>
      <p:sp>
        <p:nvSpPr>
          <p:cNvPr id="9" name="Line Callout 1 (No Border) 8"/>
          <p:cNvSpPr/>
          <p:nvPr/>
        </p:nvSpPr>
        <p:spPr>
          <a:xfrm>
            <a:off x="7488316" y="1426464"/>
            <a:ext cx="2355225" cy="497275"/>
          </a:xfrm>
          <a:prstGeom prst="callout1">
            <a:avLst>
              <a:gd name="adj1" fmla="val 18750"/>
              <a:gd name="adj2" fmla="val -8333"/>
              <a:gd name="adj3" fmla="val 104964"/>
              <a:gd name="adj4" fmla="val -4575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input class </a:t>
            </a:r>
            <a:endParaRPr lang="en-GB" dirty="0"/>
          </a:p>
        </p:txBody>
      </p:sp>
      <p:sp>
        <p:nvSpPr>
          <p:cNvPr id="10" name="Line Callout 1 (No Border) 9"/>
          <p:cNvSpPr/>
          <p:nvPr/>
        </p:nvSpPr>
        <p:spPr>
          <a:xfrm>
            <a:off x="7720872" y="3000022"/>
            <a:ext cx="1587500" cy="1066800"/>
          </a:xfrm>
          <a:prstGeom prst="callout1">
            <a:avLst>
              <a:gd name="adj1" fmla="val 18750"/>
              <a:gd name="adj2" fmla="val -8333"/>
              <a:gd name="adj3" fmla="val -65486"/>
              <a:gd name="adj4" fmla="val -9105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input file for each mapper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4" y="252241"/>
            <a:ext cx="74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9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8335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Iteration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0" y="148289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379858" y="1868853"/>
            <a:ext cx="69220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One MR step produces a estimate of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The file is stored </a:t>
            </a:r>
            <a:r>
              <a:rPr lang="en-US" sz="2400" b="1" i="1" u="sng" dirty="0">
                <a:solidFill>
                  <a:schemeClr val="accent1">
                    <a:lumMod val="75000"/>
                  </a:schemeClr>
                </a:solidFill>
              </a:rPr>
              <a:t>in HDFS</a:t>
            </a:r>
            <a:endParaRPr lang="en-US" sz="2400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At the end of the iteration, we need to compare this with the previous iteration estimate of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After that, we use this file as the input for the next step of MR.</a:t>
            </a:r>
          </a:p>
        </p:txBody>
      </p:sp>
    </p:spTree>
    <p:extLst>
      <p:ext uri="{BB962C8B-B14F-4D97-AF65-F5344CB8AC3E}">
        <p14:creationId xmlns:p14="http://schemas.microsoft.com/office/powerpoint/2010/main" val="206171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Issues with Conventional Approach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 ALGORITHMS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le head 3">
                <a:extLst>
                  <a:ext uri="{FF2B5EF4-FFF2-40B4-BE49-F238E27FC236}">
                    <a16:creationId xmlns:a16="http://schemas.microsoft.com/office/drawing/2014/main" id="{387BE005-4F4E-41F8-B9A6-234EA110E4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456214"/>
                  </p:ext>
                </p:extLst>
              </p:nvPr>
            </p:nvGraphicFramePr>
            <p:xfrm>
              <a:off x="506517" y="2335633"/>
              <a:ext cx="1631025" cy="25808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1025" cy="2580896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55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le head 3">
                <a:extLst>
                  <a:ext uri="{FF2B5EF4-FFF2-40B4-BE49-F238E27FC236}">
                    <a16:creationId xmlns:a16="http://schemas.microsoft.com/office/drawing/2014/main" id="{387BE005-4F4E-41F8-B9A6-234EA110E4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517" y="2335633"/>
                <a:ext cx="1631025" cy="258089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F980606F-9164-407F-9A49-3A7B79B09B54}"/>
              </a:ext>
            </a:extLst>
          </p:cNvPr>
          <p:cNvSpPr/>
          <p:nvPr/>
        </p:nvSpPr>
        <p:spPr>
          <a:xfrm>
            <a:off x="2345634" y="3626081"/>
            <a:ext cx="1497496" cy="742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CDEA1-5E35-407C-AEEE-465216377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252" y="2095797"/>
            <a:ext cx="4640380" cy="30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How to resolve it?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 ALGORITHMS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ale head 3">
                <a:extLst>
                  <a:ext uri="{FF2B5EF4-FFF2-40B4-BE49-F238E27FC236}">
                    <a16:creationId xmlns:a16="http://schemas.microsoft.com/office/drawing/2014/main" id="{767E513B-9B14-4A9A-85A5-E4A65C1E36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5881518"/>
                  </p:ext>
                </p:extLst>
              </p:nvPr>
            </p:nvGraphicFramePr>
            <p:xfrm>
              <a:off x="4641195" y="2960646"/>
              <a:ext cx="1631025" cy="25808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1025" cy="2580896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55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le head 3">
                <a:extLst>
                  <a:ext uri="{FF2B5EF4-FFF2-40B4-BE49-F238E27FC236}">
                    <a16:creationId xmlns:a16="http://schemas.microsoft.com/office/drawing/2014/main" id="{767E513B-9B14-4A9A-85A5-E4A65C1E3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1195" y="2960646"/>
                <a:ext cx="1631025" cy="258089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DC4934F5-879C-4A9D-9373-C08C74E897E9}"/>
              </a:ext>
            </a:extLst>
          </p:cNvPr>
          <p:cNvSpPr/>
          <p:nvPr/>
        </p:nvSpPr>
        <p:spPr>
          <a:xfrm>
            <a:off x="4903304" y="1868852"/>
            <a:ext cx="933598" cy="1067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8BC3A7-6F89-43B3-A7EA-9D09A1097609}"/>
              </a:ext>
            </a:extLst>
          </p:cNvPr>
          <p:cNvSpPr/>
          <p:nvPr/>
        </p:nvSpPr>
        <p:spPr>
          <a:xfrm>
            <a:off x="2742192" y="4068417"/>
            <a:ext cx="1631025" cy="742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6038462-C9A3-423A-901E-5EF4166841DD}"/>
              </a:ext>
            </a:extLst>
          </p:cNvPr>
          <p:cNvSpPr/>
          <p:nvPr/>
        </p:nvSpPr>
        <p:spPr>
          <a:xfrm>
            <a:off x="6540198" y="4174435"/>
            <a:ext cx="1490619" cy="6360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1C2C1F30-57B5-456E-96D5-2713C122C200}"/>
              </a:ext>
            </a:extLst>
          </p:cNvPr>
          <p:cNvSpPr/>
          <p:nvPr/>
        </p:nvSpPr>
        <p:spPr>
          <a:xfrm>
            <a:off x="4968204" y="5565975"/>
            <a:ext cx="834887" cy="10469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95914-CAAA-48B1-A4E2-E1A945B29ED4}"/>
              </a:ext>
            </a:extLst>
          </p:cNvPr>
          <p:cNvSpPr txBox="1"/>
          <p:nvPr/>
        </p:nvSpPr>
        <p:spPr>
          <a:xfrm>
            <a:off x="8291744" y="2769704"/>
            <a:ext cx="3674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While searching for the term how </a:t>
            </a:r>
          </a:p>
          <a:p>
            <a:r>
              <a:rPr lang="en-IN" sz="2200" dirty="0"/>
              <a:t>Many are clicking on me</a:t>
            </a:r>
          </a:p>
        </p:txBody>
      </p:sp>
    </p:spTree>
    <p:extLst>
      <p:ext uri="{BB962C8B-B14F-4D97-AF65-F5344CB8AC3E}">
        <p14:creationId xmlns:p14="http://schemas.microsoft.com/office/powerpoint/2010/main" val="254039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How Google made the search Engine?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 ALGORITHMS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4954" y="1784160"/>
            <a:ext cx="72196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Two techniques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Consider random surfers starting at a random pages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What fraction of surfers end up at my page?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This gives an indication of the importance of my page.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i="1" u="sng" dirty="0">
                <a:solidFill>
                  <a:schemeClr val="accent1">
                    <a:lumMod val="75000"/>
                  </a:schemeClr>
                </a:solidFill>
              </a:rPr>
              <a:t>Page Rank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Take into account the terms near the links present in pages that point to my page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Gives an indication of how relevant my page is.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sz="2400" i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1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847291" y="4117790"/>
            <a:ext cx="463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Page Rank Algorithm Working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6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Adjacency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C1FA1BD4-30C8-4328-B342-B520020D8999}"/>
              </a:ext>
            </a:extLst>
          </p:cNvPr>
          <p:cNvSpPr/>
          <p:nvPr/>
        </p:nvSpPr>
        <p:spPr>
          <a:xfrm>
            <a:off x="6211398" y="2023860"/>
            <a:ext cx="2160240" cy="1296144"/>
          </a:xfrm>
          <a:prstGeom prst="bracketPair">
            <a:avLst/>
          </a:prstGeom>
          <a:solidFill>
            <a:srgbClr val="7FD13B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0       1       1        1</a:t>
            </a:r>
          </a:p>
          <a:p>
            <a:pPr algn="ctr"/>
            <a:r>
              <a:rPr lang="en-US" dirty="0"/>
              <a:t>1       0       0        1</a:t>
            </a:r>
          </a:p>
          <a:p>
            <a:pPr algn="ctr"/>
            <a:r>
              <a:rPr lang="en-US" dirty="0"/>
              <a:t>1       1       0        0</a:t>
            </a:r>
          </a:p>
          <a:p>
            <a:pPr algn="ctr"/>
            <a:r>
              <a:rPr lang="en-US" dirty="0"/>
              <a:t>0       1       1        0</a:t>
            </a:r>
          </a:p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95C1F9-7AFC-4BBA-8A1D-C63631C3E2F5}"/>
              </a:ext>
            </a:extLst>
          </p:cNvPr>
          <p:cNvSpPr txBox="1"/>
          <p:nvPr/>
        </p:nvSpPr>
        <p:spPr>
          <a:xfrm>
            <a:off x="4371759" y="3820835"/>
            <a:ext cx="5307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Let us start from our graph model of the internet </a:t>
            </a:r>
          </a:p>
          <a:p>
            <a:endParaRPr lang="en-IN" sz="2400" dirty="0"/>
          </a:p>
          <a:p>
            <a:r>
              <a:rPr lang="en-IN" sz="2400" dirty="0"/>
              <a:t>- Adjacency matrix represents which pages are reachable from a given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434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54627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Adjacency Matrix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D49D8E-0AD5-4E6A-B49F-799262F5A2D0}"/>
              </a:ext>
            </a:extLst>
          </p:cNvPr>
          <p:cNvSpPr/>
          <p:nvPr/>
        </p:nvSpPr>
        <p:spPr>
          <a:xfrm flipH="1">
            <a:off x="3960298" y="3576775"/>
            <a:ext cx="641048" cy="47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5037825" y="1504581"/>
            <a:ext cx="531066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 we are at node 4 (page 4) and we follow a link out </a:t>
            </a:r>
          </a:p>
          <a:p>
            <a:r>
              <a:rPr lang="en-IN" sz="2400" dirty="0"/>
              <a:t>Then</a:t>
            </a:r>
          </a:p>
          <a:p>
            <a:r>
              <a:rPr lang="en-IN" sz="2400" dirty="0"/>
              <a:t>     - the pages we can visit are 1 and 2</a:t>
            </a:r>
          </a:p>
          <a:p>
            <a:r>
              <a:rPr lang="en-IN" sz="2400" dirty="0"/>
              <a:t>     - 3 is not reachable directly from 4</a:t>
            </a:r>
          </a:p>
          <a:p>
            <a:endParaRPr lang="en-IN" sz="2400" dirty="0"/>
          </a:p>
          <a:p>
            <a:r>
              <a:rPr lang="en-IN" sz="2400" dirty="0"/>
              <a:t>To summarize for node 4</a:t>
            </a:r>
          </a:p>
          <a:p>
            <a:r>
              <a:rPr lang="en-IN" sz="2400" dirty="0"/>
              <a:t>#</a:t>
            </a:r>
            <a:r>
              <a:rPr lang="en-IN" sz="2400" dirty="0">
                <a:solidFill>
                  <a:schemeClr val="accent6"/>
                </a:solidFill>
              </a:rPr>
              <a:t>in links </a:t>
            </a:r>
            <a:r>
              <a:rPr lang="en-IN" sz="2400" dirty="0"/>
              <a:t>= 2</a:t>
            </a:r>
            <a:endParaRPr lang="en-IN" sz="2400" u="sng" dirty="0"/>
          </a:p>
          <a:p>
            <a:r>
              <a:rPr lang="en-IN" sz="2400" dirty="0"/>
              <a:t>#</a:t>
            </a:r>
            <a:r>
              <a:rPr lang="en-IN" sz="2400" dirty="0">
                <a:solidFill>
                  <a:srgbClr val="FF0000"/>
                </a:solidFill>
              </a:rPr>
              <a:t>out links </a:t>
            </a:r>
            <a:r>
              <a:rPr lang="en-IN" sz="2400" dirty="0"/>
              <a:t>= 2</a:t>
            </a:r>
          </a:p>
          <a:p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94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Random surfer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3CC30-09FC-4603-917E-C7A72654ADFF}"/>
              </a:ext>
            </a:extLst>
          </p:cNvPr>
          <p:cNvGrpSpPr/>
          <p:nvPr/>
        </p:nvGrpSpPr>
        <p:grpSpPr>
          <a:xfrm>
            <a:off x="598883" y="1642605"/>
            <a:ext cx="3369569" cy="2625633"/>
            <a:chOff x="5787577" y="1582233"/>
            <a:chExt cx="3369569" cy="26256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FC06CC-31DB-4724-BC2E-BFC0DDB0E5B6}"/>
                </a:ext>
              </a:extLst>
            </p:cNvPr>
            <p:cNvSpPr/>
            <p:nvPr/>
          </p:nvSpPr>
          <p:spPr>
            <a:xfrm>
              <a:off x="5787577" y="1603025"/>
              <a:ext cx="933598" cy="95377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9BA89-405E-4801-8B92-94C2546D2EF0}"/>
                </a:ext>
              </a:extLst>
            </p:cNvPr>
            <p:cNvSpPr/>
            <p:nvPr/>
          </p:nvSpPr>
          <p:spPr>
            <a:xfrm>
              <a:off x="8223548" y="1582233"/>
              <a:ext cx="933598" cy="9537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11EDDF-F768-4B89-9495-972B57F8A208}"/>
                </a:ext>
              </a:extLst>
            </p:cNvPr>
            <p:cNvSpPr/>
            <p:nvPr/>
          </p:nvSpPr>
          <p:spPr>
            <a:xfrm>
              <a:off x="5787577" y="3254090"/>
              <a:ext cx="933598" cy="95377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BAE4B5-CBBA-43E0-AA07-140C758ACEA6}"/>
                </a:ext>
              </a:extLst>
            </p:cNvPr>
            <p:cNvSpPr/>
            <p:nvPr/>
          </p:nvSpPr>
          <p:spPr>
            <a:xfrm>
              <a:off x="8219471" y="3254090"/>
              <a:ext cx="933598" cy="95377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8120D8-6C7F-4019-86EF-4D01C4690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190168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2A18C-1004-4FAA-B87B-0C6493FB3F3C}"/>
                </a:ext>
              </a:extLst>
            </p:cNvPr>
            <p:cNvCxnSpPr>
              <a:cxnSpLocks/>
            </p:cNvCxnSpPr>
            <p:nvPr/>
          </p:nvCxnSpPr>
          <p:spPr>
            <a:xfrm>
              <a:off x="6139357" y="2551254"/>
              <a:ext cx="0" cy="842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811BBA-4BA2-40F2-A355-10177FC0A178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6584453" y="2351272"/>
              <a:ext cx="1759020" cy="1042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3B4AEA1-BD8F-4D5D-9632-136F7907A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098" y="2260721"/>
              <a:ext cx="1574646" cy="207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60FBC6-8186-47F1-B303-D34B48E66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04" y="2504570"/>
              <a:ext cx="1" cy="88919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92093C1-6AF2-474A-97E8-D6CE2707D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6120" y="2504569"/>
              <a:ext cx="1" cy="8891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49AF01A-BE3A-44F1-B6F5-A90EBA5B4EC2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6584453" y="2417124"/>
              <a:ext cx="1723828" cy="10780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3B8134C-6BEC-4618-A28B-F038EC1A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52" y="2551254"/>
              <a:ext cx="0" cy="746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2C811-898B-4471-AAD2-E3CF516E377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717098" y="3730978"/>
              <a:ext cx="1502373" cy="2193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D49D8E-0AD5-4E6A-B49F-799262F5A2D0}"/>
              </a:ext>
            </a:extLst>
          </p:cNvPr>
          <p:cNvSpPr/>
          <p:nvPr/>
        </p:nvSpPr>
        <p:spPr>
          <a:xfrm flipH="1">
            <a:off x="4051235" y="3554837"/>
            <a:ext cx="641048" cy="47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922F9-523E-4E81-8B6B-67F96BE23E62}"/>
              </a:ext>
            </a:extLst>
          </p:cNvPr>
          <p:cNvSpPr txBox="1"/>
          <p:nvPr/>
        </p:nvSpPr>
        <p:spPr>
          <a:xfrm>
            <a:off x="4968818" y="1763376"/>
            <a:ext cx="600221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Consider, a random surfer starting from page 4</a:t>
            </a:r>
          </a:p>
          <a:p>
            <a:endParaRPr lang="en-IN" sz="2400" dirty="0"/>
          </a:p>
          <a:p>
            <a:r>
              <a:rPr lang="en-IN" sz="2400" dirty="0"/>
              <a:t>Assume, that we have equal probability of taking either out link</a:t>
            </a:r>
          </a:p>
          <a:p>
            <a:endParaRPr lang="en-IN" sz="2400" dirty="0"/>
          </a:p>
          <a:p>
            <a:r>
              <a:rPr lang="en-IN" sz="2400" dirty="0"/>
              <a:t>So,</a:t>
            </a:r>
          </a:p>
          <a:p>
            <a:endParaRPr lang="en-IN" sz="2400" dirty="0"/>
          </a:p>
          <a:p>
            <a:r>
              <a:rPr lang="en-IN" sz="2400" dirty="0"/>
              <a:t>    P(</a:t>
            </a:r>
            <a:r>
              <a:rPr lang="en-IN" sz="2400" dirty="0">
                <a:solidFill>
                  <a:schemeClr val="accent1"/>
                </a:solidFill>
              </a:rPr>
              <a:t>transition at node 4</a:t>
            </a:r>
            <a:r>
              <a:rPr lang="en-IN" sz="2400" dirty="0"/>
              <a:t>) = 1/#outlinks </a:t>
            </a:r>
          </a:p>
          <a:p>
            <a:endParaRPr lang="en-IN" sz="2400" dirty="0"/>
          </a:p>
          <a:p>
            <a:r>
              <a:rPr lang="en-IN" sz="2400" dirty="0"/>
              <a:t>                                              </a:t>
            </a:r>
            <a:r>
              <a:rPr lang="en-IN" sz="3200" dirty="0"/>
              <a:t>= </a:t>
            </a:r>
            <a:r>
              <a:rPr lang="en-IN" sz="3200" dirty="0">
                <a:solidFill>
                  <a:schemeClr val="accent1"/>
                </a:solidFill>
              </a:rPr>
              <a:t>½</a:t>
            </a:r>
            <a:r>
              <a:rPr lang="en-IN" sz="32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245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1585</Words>
  <Application>Microsoft Office PowerPoint</Application>
  <PresentationFormat>Widescreen</PresentationFormat>
  <Paragraphs>333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Hadoop Multiple Input Files – mapper </vt:lpstr>
      <vt:lpstr>Hadoop Multiple Input Files – reducer </vt:lpstr>
      <vt:lpstr>Hadoop Multiple Input Files – job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sudaroli vijayakumar</dc:creator>
  <cp:lastModifiedBy>sudaroli vijayakumar</cp:lastModifiedBy>
  <cp:revision>26</cp:revision>
  <dcterms:created xsi:type="dcterms:W3CDTF">2020-09-13T12:45:13Z</dcterms:created>
  <dcterms:modified xsi:type="dcterms:W3CDTF">2020-09-15T03:17:43Z</dcterms:modified>
</cp:coreProperties>
</file>